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0"/>
  </p:notesMasterIdLst>
  <p:handoutMasterIdLst>
    <p:handoutMasterId r:id="rId11"/>
  </p:handoutMasterIdLst>
  <p:sldIdLst>
    <p:sldId id="256" r:id="rId2"/>
    <p:sldId id="257" r:id="rId3"/>
    <p:sldId id="263" r:id="rId4"/>
    <p:sldId id="258" r:id="rId5"/>
    <p:sldId id="259" r:id="rId6"/>
    <p:sldId id="260" r:id="rId7"/>
    <p:sldId id="262" r:id="rId8"/>
    <p:sldId id="261" r:id="rId9"/>
  </p:sldIdLst>
  <p:sldSz cx="9144000" cy="6858000" type="screen4x3"/>
  <p:notesSz cx="6797675" cy="9928225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32" autoAdjust="0"/>
    <p:restoredTop sz="94660"/>
  </p:normalViewPr>
  <p:slideViewPr>
    <p:cSldViewPr>
      <p:cViewPr varScale="1">
        <p:scale>
          <a:sx n="86" d="100"/>
          <a:sy n="86" d="100"/>
        </p:scale>
        <p:origin x="1334" y="8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1111C90-078B-4419-B9E1-93C2BB8AEAEC}" type="datetimeFigureOut">
              <a:rPr lang="cs-CZ" smtClean="0"/>
              <a:t>18.07.2022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7FF516F-7754-478A-B79A-4376DF40E6F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8091411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2FC74BD-4565-483F-8EE3-53FBF5FA83D0}" type="datetimeFigureOut">
              <a:rPr lang="cs-CZ" smtClean="0"/>
              <a:t>18.07.2022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450" y="4716463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A5CDD8A-CD0C-4550-A252-5D0A0F19B7E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993095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5CDD8A-CD0C-4550-A252-5D0A0F19B7EE}" type="slidenum">
              <a:rPr lang="cs-CZ" smtClean="0"/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272739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5CDD8A-CD0C-4550-A252-5D0A0F19B7EE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8003015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5CDD8A-CD0C-4550-A252-5D0A0F19B7EE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9289922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5CDD8A-CD0C-4550-A252-5D0A0F19B7EE}" type="slidenum">
              <a:rPr lang="cs-CZ" smtClean="0"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2899740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5CDD8A-CD0C-4550-A252-5D0A0F19B7EE}" type="slidenum">
              <a:rPr lang="cs-CZ" smtClean="0"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3675428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5CDD8A-CD0C-4550-A252-5D0A0F19B7EE}" type="slidenum">
              <a:rPr lang="cs-CZ" smtClean="0"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1464158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5CDD8A-CD0C-4550-A252-5D0A0F19B7EE}" type="slidenum">
              <a:rPr lang="cs-CZ" smtClean="0"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7205927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5CDD8A-CD0C-4550-A252-5D0A0F19B7EE}" type="slidenum">
              <a:rPr lang="cs-CZ" smtClean="0"/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52578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Zaoblený obdélník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Zaoblený obdélník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5" name="Nadpis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20" name="Podnadpis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cs-CZ"/>
              <a:t>Kliknutím lze upravit styl předlohy.</a:t>
            </a:r>
            <a:endParaRPr kumimoji="0" lang="en-US"/>
          </a:p>
        </p:txBody>
      </p:sp>
      <p:sp>
        <p:nvSpPr>
          <p:cNvPr id="19" name="Zástupný symbol pro datum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7AF52E-090D-4743-B60D-5D7AA03DA670}" type="datetimeFigureOut">
              <a:rPr lang="cs-CZ" smtClean="0"/>
              <a:t>18.07.2022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11" name="Zástupný symbol pro číslo snímku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44E658-5A78-43E1-9943-EC309CB11863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/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/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7AF52E-090D-4743-B60D-5D7AA03DA670}" type="datetimeFigureOut">
              <a:rPr lang="cs-CZ" smtClean="0"/>
              <a:t>18.07.2022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44E658-5A78-43E1-9943-EC309CB11863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/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/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7AF52E-090D-4743-B60D-5D7AA03DA670}" type="datetimeFigureOut">
              <a:rPr lang="cs-CZ" smtClean="0"/>
              <a:t>18.07.2022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44E658-5A78-43E1-9943-EC309CB11863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/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/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7AF52E-090D-4743-B60D-5D7AA03DA670}" type="datetimeFigureOut">
              <a:rPr lang="cs-CZ" smtClean="0"/>
              <a:t>18.07.2022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44E658-5A78-43E1-9943-EC309CB11863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Zaoblený obdélník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Zaoblený obdélník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cs-CZ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7AF52E-090D-4743-B60D-5D7AA03DA670}" type="datetimeFigureOut">
              <a:rPr lang="cs-CZ" smtClean="0"/>
              <a:t>18.07.2022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44E658-5A78-43E1-9943-EC309CB11863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7AF52E-090D-4743-B60D-5D7AA03DA670}" type="datetimeFigureOut">
              <a:rPr lang="cs-CZ" smtClean="0"/>
              <a:t>18.07.2022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44E658-5A78-43E1-9943-EC309CB11863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cs-CZ"/>
              <a:t>Kliknutím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cs-CZ"/>
              <a:t>Kliknutím lze upravit styly předlohy textu.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7AF52E-090D-4743-B60D-5D7AA03DA670}" type="datetimeFigureOut">
              <a:rPr lang="cs-CZ" smtClean="0"/>
              <a:t>18.07.2022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44E658-5A78-43E1-9943-EC309CB11863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7AF52E-090D-4743-B60D-5D7AA03DA670}" type="datetimeFigureOut">
              <a:rPr lang="cs-CZ" smtClean="0"/>
              <a:t>18.07.2022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44E658-5A78-43E1-9943-EC309CB11863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aoblený obdélník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7AF52E-090D-4743-B60D-5D7AA03DA670}" type="datetimeFigureOut">
              <a:rPr lang="cs-CZ" smtClean="0"/>
              <a:t>18.07.2022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44E658-5A78-43E1-9943-EC309CB11863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7AF52E-090D-4743-B60D-5D7AA03DA670}" type="datetimeFigureOut">
              <a:rPr lang="cs-CZ" smtClean="0"/>
              <a:t>18.07.2022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44E658-5A78-43E1-9943-EC309CB11863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Zaoblený obdélník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bdélník s jedním zakulaceným rohem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7AF52E-090D-4743-B60D-5D7AA03DA670}" type="datetimeFigureOut">
              <a:rPr lang="cs-CZ" smtClean="0"/>
              <a:t>18.07.2022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44E658-5A78-43E1-9943-EC309CB11863}" type="slidenum">
              <a:rPr lang="cs-CZ" smtClean="0"/>
              <a:t>‹#›</a:t>
            </a:fld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cs-CZ"/>
              <a:t>Kliknutím na ikonu přidáte obrázek.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aoblený obdélník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Zaoblený obdélník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Zástupný symbol pro nadpis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/>
          <a:p>
            <a:pPr lvl="0" eaLnBrk="1" latinLnBrk="0" hangingPunct="1"/>
            <a:r>
              <a:rPr kumimoji="0" lang="cs-CZ"/>
              <a:t>Kliknutím lze upravit styly předlohy textu.</a:t>
            </a:r>
          </a:p>
          <a:p>
            <a:pPr lvl="1" eaLnBrk="1" latinLnBrk="0" hangingPunct="1"/>
            <a:r>
              <a:rPr kumimoji="0" lang="cs-CZ"/>
              <a:t>Druhá úroveň</a:t>
            </a:r>
          </a:p>
          <a:p>
            <a:pPr lvl="2" eaLnBrk="1" latinLnBrk="0" hangingPunct="1"/>
            <a:r>
              <a:rPr kumimoji="0" lang="cs-CZ"/>
              <a:t>Třetí úroveň</a:t>
            </a:r>
          </a:p>
          <a:p>
            <a:pPr lvl="3" eaLnBrk="1" latinLnBrk="0" hangingPunct="1"/>
            <a:r>
              <a:rPr kumimoji="0" lang="cs-CZ"/>
              <a:t>Čtvrtá úroveň</a:t>
            </a:r>
          </a:p>
          <a:p>
            <a:pPr lvl="4" eaLnBrk="1" latinLnBrk="0" hangingPunct="1"/>
            <a:r>
              <a:rPr kumimoji="0" lang="cs-CZ"/>
              <a:t>Pátá úroveň</a:t>
            </a:r>
            <a:endParaRPr kumimoji="0" lang="en-US"/>
          </a:p>
        </p:txBody>
      </p:sp>
      <p:sp>
        <p:nvSpPr>
          <p:cNvPr id="25" name="Zástupný symbol pro datum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067AF52E-090D-4743-B60D-5D7AA03DA670}" type="datetimeFigureOut">
              <a:rPr lang="cs-CZ" smtClean="0"/>
              <a:t>18.07.2022</a:t>
            </a:fld>
            <a:endParaRPr lang="cs-CZ"/>
          </a:p>
        </p:txBody>
      </p:sp>
      <p:sp>
        <p:nvSpPr>
          <p:cNvPr id="18" name="Zástupný symbol pro zápatí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1544E658-5A78-43E1-9943-EC309CB11863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jpeg"/><Relationship Id="rId5" Type="http://schemas.openxmlformats.org/officeDocument/2006/relationships/image" Target="../media/image4.jpeg"/><Relationship Id="rId4" Type="http://schemas.openxmlformats.org/officeDocument/2006/relationships/image" Target="../media/image5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4.jpeg"/><Relationship Id="rId4" Type="http://schemas.openxmlformats.org/officeDocument/2006/relationships/image" Target="../media/image13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467544" y="764704"/>
            <a:ext cx="8208912" cy="1224136"/>
          </a:xfrm>
          <a:ln>
            <a:noFill/>
          </a:ln>
        </p:spPr>
        <p:txBody>
          <a:bodyPr>
            <a:noAutofit/>
          </a:bodyPr>
          <a:lstStyle/>
          <a:p>
            <a:pPr algn="ctr"/>
            <a:r>
              <a:rPr lang="cs-CZ" sz="4800" dirty="0">
                <a:solidFill>
                  <a:srgbClr val="FF0000"/>
                </a:solidFill>
                <a:ea typeface="Batang" panose="02030600000101010101" pitchFamily="18" charset="-127"/>
                <a:cs typeface="Andalus" panose="02010000000000000000" pitchFamily="2" charset="-78"/>
              </a:rPr>
              <a:t>ÚSPORNÁ DOMÁCNOST</a:t>
            </a:r>
            <a:endParaRPr lang="cs-CZ" sz="4800" b="1" dirty="0">
              <a:solidFill>
                <a:srgbClr val="FF0000"/>
              </a:solidFill>
              <a:ea typeface="Batang" panose="02030600000101010101" pitchFamily="18" charset="-127"/>
              <a:cs typeface="Andalus" panose="02010000000000000000" pitchFamily="2" charset="-78"/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115616" y="2233444"/>
            <a:ext cx="7560840" cy="3859851"/>
          </a:xfrm>
        </p:spPr>
        <p:txBody>
          <a:bodyPr>
            <a:normAutofit lnSpcReduction="10000"/>
          </a:bodyPr>
          <a:lstStyle/>
          <a:p>
            <a:r>
              <a:rPr lang="cs-CZ" sz="5400" b="1" dirty="0">
                <a:solidFill>
                  <a:srgbClr val="002060"/>
                </a:solidFill>
              </a:rPr>
              <a:t>2. 9. – 4. 9. 2022</a:t>
            </a:r>
            <a:endParaRPr lang="cs-CZ" sz="5400" dirty="0">
              <a:solidFill>
                <a:srgbClr val="002060"/>
              </a:solidFill>
            </a:endParaRPr>
          </a:p>
          <a:p>
            <a:endParaRPr lang="cs-CZ" b="1" dirty="0">
              <a:solidFill>
                <a:schemeClr val="accent2">
                  <a:lumMod val="50000"/>
                </a:schemeClr>
              </a:solidFill>
              <a:ea typeface="Batang" panose="02030600000101010101" pitchFamily="18" charset="-127"/>
              <a:cs typeface="Andalus" panose="02010000000000000000" pitchFamily="2" charset="-78"/>
            </a:endParaRPr>
          </a:p>
          <a:p>
            <a:endParaRPr lang="cs-CZ" dirty="0">
              <a:solidFill>
                <a:schemeClr val="accent2">
                  <a:lumMod val="50000"/>
                </a:schemeClr>
              </a:solidFill>
              <a:ea typeface="Batang" panose="02030600000101010101" pitchFamily="18" charset="-127"/>
              <a:cs typeface="Andalus" panose="02010000000000000000" pitchFamily="2" charset="-78"/>
            </a:endParaRPr>
          </a:p>
          <a:p>
            <a:endParaRPr lang="cs-CZ" dirty="0">
              <a:solidFill>
                <a:schemeClr val="accent2">
                  <a:lumMod val="50000"/>
                </a:schemeClr>
              </a:solidFill>
              <a:ea typeface="Batang" panose="02030600000101010101" pitchFamily="18" charset="-127"/>
              <a:cs typeface="Andalus" panose="02010000000000000000" pitchFamily="2" charset="-78"/>
            </a:endParaRPr>
          </a:p>
          <a:p>
            <a:r>
              <a:rPr lang="cs-CZ" dirty="0">
                <a:solidFill>
                  <a:schemeClr val="bg2">
                    <a:lumMod val="25000"/>
                  </a:schemeClr>
                </a:solidFill>
                <a:ea typeface="Batang" panose="02030600000101010101" pitchFamily="18" charset="-127"/>
                <a:cs typeface="Andalus" panose="02010000000000000000" pitchFamily="2" charset="-78"/>
              </a:rPr>
              <a:t>28. výstava moderního vytápění, </a:t>
            </a:r>
          </a:p>
          <a:p>
            <a:r>
              <a:rPr lang="cs-CZ" dirty="0">
                <a:solidFill>
                  <a:schemeClr val="bg2">
                    <a:lumMod val="25000"/>
                  </a:schemeClr>
                </a:solidFill>
                <a:ea typeface="Batang" panose="02030600000101010101" pitchFamily="18" charset="-127"/>
                <a:cs typeface="Andalus" panose="02010000000000000000" pitchFamily="2" charset="-78"/>
              </a:rPr>
              <a:t>bytového vybavení a nábytku</a:t>
            </a:r>
          </a:p>
          <a:p>
            <a:endParaRPr lang="cs-CZ" dirty="0">
              <a:solidFill>
                <a:schemeClr val="bg2">
                  <a:lumMod val="25000"/>
                </a:schemeClr>
              </a:solidFill>
              <a:ea typeface="Batang" panose="02030600000101010101" pitchFamily="18" charset="-127"/>
              <a:cs typeface="Andalus" panose="02010000000000000000" pitchFamily="2" charset="-78"/>
            </a:endParaRPr>
          </a:p>
          <a:p>
            <a:r>
              <a:rPr lang="cs-CZ" dirty="0">
                <a:solidFill>
                  <a:schemeClr val="bg2">
                    <a:lumMod val="25000"/>
                  </a:schemeClr>
                </a:solidFill>
                <a:ea typeface="Batang" panose="02030600000101010101" pitchFamily="18" charset="-127"/>
                <a:cs typeface="Andalus" panose="02010000000000000000" pitchFamily="2" charset="-78"/>
              </a:rPr>
              <a:t>ÚSPORNÁ DOMÁCNOST</a:t>
            </a:r>
            <a:endParaRPr lang="cs-CZ" b="1" dirty="0">
              <a:solidFill>
                <a:schemeClr val="accent2">
                  <a:lumMod val="50000"/>
                </a:schemeClr>
              </a:solidFill>
              <a:ea typeface="Batang" panose="02030600000101010101" pitchFamily="18" charset="-127"/>
              <a:cs typeface="Andalus" panose="02010000000000000000" pitchFamily="2" charset="-78"/>
            </a:endParaRPr>
          </a:p>
          <a:p>
            <a:endParaRPr lang="cs-CZ" b="1" dirty="0">
              <a:solidFill>
                <a:schemeClr val="accent2">
                  <a:lumMod val="50000"/>
                </a:schemeClr>
              </a:solidFill>
              <a:ea typeface="Batang" panose="02030600000101010101" pitchFamily="18" charset="-127"/>
              <a:cs typeface="Andalus" panose="02010000000000000000" pitchFamily="2" charset="-78"/>
            </a:endParaRPr>
          </a:p>
          <a:p>
            <a:endParaRPr lang="cs-CZ" b="1" dirty="0">
              <a:solidFill>
                <a:schemeClr val="accent2">
                  <a:lumMod val="50000"/>
                </a:schemeClr>
              </a:solidFill>
              <a:ea typeface="Batang" panose="02030600000101010101" pitchFamily="18" charset="-127"/>
              <a:cs typeface="Andalus" panose="02010000000000000000" pitchFamily="2" charset="-78"/>
            </a:endParaRPr>
          </a:p>
          <a:p>
            <a:r>
              <a:rPr lang="cs-CZ" b="1" dirty="0">
                <a:solidFill>
                  <a:srgbClr val="FF0000"/>
                </a:solidFill>
                <a:ea typeface="Batang" panose="02030600000101010101" pitchFamily="18" charset="-127"/>
                <a:cs typeface="Andalus" panose="02010000000000000000" pitchFamily="2" charset="-78"/>
              </a:rPr>
              <a:t>VÝSTAVIŠTĚ LYSÁ NAD LABEM</a:t>
            </a:r>
          </a:p>
          <a:p>
            <a:endParaRPr lang="cs-CZ" b="1" dirty="0">
              <a:solidFill>
                <a:schemeClr val="accent2">
                  <a:lumMod val="50000"/>
                </a:schemeClr>
              </a:solidFill>
              <a:ea typeface="Batang" panose="02030600000101010101" pitchFamily="18" charset="-127"/>
              <a:cs typeface="Andalus" panose="02010000000000000000" pitchFamily="2" charset="-78"/>
            </a:endParaRPr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2514" y="4005064"/>
            <a:ext cx="1673724" cy="17822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10058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512" y="-1323528"/>
            <a:ext cx="10019456" cy="3257217"/>
          </a:xfrm>
        </p:spPr>
        <p:txBody>
          <a:bodyPr>
            <a:noAutofit/>
          </a:bodyPr>
          <a:lstStyle/>
          <a:p>
            <a:r>
              <a:rPr lang="cs-CZ" sz="3200" dirty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cs-CZ" sz="2800" dirty="0">
                <a:solidFill>
                  <a:schemeClr val="bg2">
                    <a:lumMod val="25000"/>
                  </a:schemeClr>
                </a:solidFill>
              </a:rPr>
              <a:t>PROFIL VÝSTAVY ÚSPORNÁ DOMÁCNOST</a:t>
            </a:r>
            <a:br>
              <a:rPr lang="cs-CZ" sz="3200" dirty="0">
                <a:solidFill>
                  <a:schemeClr val="bg2">
                    <a:lumMod val="50000"/>
                  </a:schemeClr>
                </a:solidFill>
              </a:rPr>
            </a:br>
            <a:endParaRPr lang="cs-CZ" sz="3200" b="1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484783"/>
            <a:ext cx="8229600" cy="4176465"/>
          </a:xfrm>
        </p:spPr>
        <p:txBody>
          <a:bodyPr>
            <a:normAutofit/>
          </a:bodyPr>
          <a:lstStyle/>
          <a:p>
            <a:r>
              <a:rPr lang="cs-CZ" sz="1800" dirty="0">
                <a:solidFill>
                  <a:schemeClr val="bg2">
                    <a:lumMod val="50000"/>
                  </a:schemeClr>
                </a:solidFill>
              </a:rPr>
              <a:t>Energetické společnosti</a:t>
            </a:r>
          </a:p>
          <a:p>
            <a:r>
              <a:rPr lang="cs-CZ" sz="1800" dirty="0">
                <a:solidFill>
                  <a:schemeClr val="bg2">
                    <a:lumMod val="50000"/>
                  </a:schemeClr>
                </a:solidFill>
              </a:rPr>
              <a:t>Úsporné domácnosti</a:t>
            </a:r>
          </a:p>
          <a:p>
            <a:r>
              <a:rPr lang="cs-CZ" sz="1800" dirty="0">
                <a:solidFill>
                  <a:schemeClr val="bg2">
                    <a:lumMod val="50000"/>
                  </a:schemeClr>
                </a:solidFill>
              </a:rPr>
              <a:t>Úsporné vytápění</a:t>
            </a:r>
          </a:p>
          <a:p>
            <a:r>
              <a:rPr lang="cs-CZ" sz="1800" dirty="0">
                <a:solidFill>
                  <a:schemeClr val="bg2">
                    <a:lumMod val="50000"/>
                  </a:schemeClr>
                </a:solidFill>
              </a:rPr>
              <a:t>Alternativní zdroje úspory</a:t>
            </a:r>
          </a:p>
          <a:p>
            <a:r>
              <a:rPr lang="cs-CZ" sz="1800" dirty="0">
                <a:solidFill>
                  <a:schemeClr val="bg2">
                    <a:lumMod val="50000"/>
                  </a:schemeClr>
                </a:solidFill>
              </a:rPr>
              <a:t>Vlastní výroba energie</a:t>
            </a:r>
          </a:p>
          <a:p>
            <a:endParaRPr lang="cs-CZ" sz="1800" dirty="0">
              <a:solidFill>
                <a:srgbClr val="FF0000"/>
              </a:solidFill>
            </a:endParaRPr>
          </a:p>
          <a:p>
            <a:endParaRPr lang="cs-CZ" sz="1800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cs-CZ" sz="1800" b="1" dirty="0">
                <a:solidFill>
                  <a:srgbClr val="FF0000"/>
                </a:solidFill>
              </a:rPr>
              <a:t>Partnerem akce je Ministerstvo průmyslu a obchodu, které zajistí poradenství pro občany ČR a drobné podnikatele. </a:t>
            </a:r>
          </a:p>
          <a:p>
            <a:pPr marL="0" indent="0">
              <a:buNone/>
            </a:pPr>
            <a:endParaRPr lang="cs-CZ" sz="18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cs-CZ" sz="1800" b="1" dirty="0">
                <a:solidFill>
                  <a:srgbClr val="FF0000"/>
                </a:solidFill>
              </a:rPr>
              <a:t>Nový program na úsporu domácnostem od MPO.</a:t>
            </a:r>
          </a:p>
          <a:p>
            <a:pPr marL="0" indent="0">
              <a:buNone/>
            </a:pPr>
            <a:endParaRPr lang="cs-CZ" sz="1900" dirty="0">
              <a:solidFill>
                <a:schemeClr val="bg2">
                  <a:lumMod val="50000"/>
                </a:schemeClr>
              </a:solidFill>
            </a:endParaRPr>
          </a:p>
          <a:p>
            <a:endParaRPr lang="cs-CZ" dirty="0">
              <a:solidFill>
                <a:schemeClr val="accent2">
                  <a:lumMod val="50000"/>
                </a:schemeClr>
              </a:solidFill>
            </a:endParaRPr>
          </a:p>
          <a:p>
            <a:endParaRPr lang="cs-CZ" dirty="0">
              <a:solidFill>
                <a:schemeClr val="accent2">
                  <a:lumMod val="50000"/>
                </a:schemeClr>
              </a:solidFill>
            </a:endParaRPr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26984" y="1628609"/>
            <a:ext cx="2194190" cy="1584368"/>
          </a:xfrm>
          <a:prstGeom prst="rect">
            <a:avLst/>
          </a:prstGeom>
        </p:spPr>
      </p:pic>
      <p:pic>
        <p:nvPicPr>
          <p:cNvPr id="5" name="Obrázek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16348" y="1628608"/>
            <a:ext cx="2160055" cy="15843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09233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14400" y="-1467544"/>
            <a:ext cx="8229600" cy="3257217"/>
          </a:xfrm>
        </p:spPr>
        <p:txBody>
          <a:bodyPr>
            <a:noAutofit/>
          </a:bodyPr>
          <a:lstStyle/>
          <a:p>
            <a:r>
              <a:rPr lang="cs-CZ" sz="2800" dirty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cs-CZ" sz="2800" dirty="0">
                <a:solidFill>
                  <a:schemeClr val="bg2">
                    <a:lumMod val="25000"/>
                  </a:schemeClr>
                </a:solidFill>
              </a:rPr>
              <a:t>PROFIL VÝSTAVY DOMOV A TEPLO</a:t>
            </a:r>
            <a:br>
              <a:rPr lang="cs-CZ" sz="2800" dirty="0">
                <a:solidFill>
                  <a:schemeClr val="bg2">
                    <a:lumMod val="50000"/>
                  </a:schemeClr>
                </a:solidFill>
              </a:rPr>
            </a:br>
            <a:endParaRPr lang="cs-CZ" sz="2800" b="1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484783"/>
            <a:ext cx="8229600" cy="4176465"/>
          </a:xfrm>
        </p:spPr>
        <p:txBody>
          <a:bodyPr>
            <a:normAutofit fontScale="85000" lnSpcReduction="20000"/>
          </a:bodyPr>
          <a:lstStyle/>
          <a:p>
            <a:r>
              <a:rPr lang="cs-CZ" sz="1900" dirty="0">
                <a:solidFill>
                  <a:srgbClr val="FF0000"/>
                </a:solidFill>
              </a:rPr>
              <a:t>Krby, krbové vložky</a:t>
            </a:r>
          </a:p>
          <a:p>
            <a:r>
              <a:rPr lang="cs-CZ" sz="1900" dirty="0">
                <a:solidFill>
                  <a:schemeClr val="bg2">
                    <a:lumMod val="50000"/>
                  </a:schemeClr>
                </a:solidFill>
              </a:rPr>
              <a:t>Kamna</a:t>
            </a:r>
          </a:p>
          <a:p>
            <a:r>
              <a:rPr lang="cs-CZ" sz="1900" dirty="0">
                <a:solidFill>
                  <a:srgbClr val="FF0000"/>
                </a:solidFill>
              </a:rPr>
              <a:t>Kotle </a:t>
            </a:r>
          </a:p>
          <a:p>
            <a:r>
              <a:rPr lang="cs-CZ" sz="1900" dirty="0">
                <a:solidFill>
                  <a:schemeClr val="bg2">
                    <a:lumMod val="50000"/>
                  </a:schemeClr>
                </a:solidFill>
              </a:rPr>
              <a:t>Ohřívače vody</a:t>
            </a:r>
          </a:p>
          <a:p>
            <a:r>
              <a:rPr lang="cs-CZ" sz="1900" dirty="0">
                <a:solidFill>
                  <a:srgbClr val="FF0000"/>
                </a:solidFill>
              </a:rPr>
              <a:t>Radiátory</a:t>
            </a:r>
          </a:p>
          <a:p>
            <a:r>
              <a:rPr lang="cs-CZ" sz="1900" dirty="0">
                <a:solidFill>
                  <a:schemeClr val="bg2">
                    <a:lumMod val="50000"/>
                  </a:schemeClr>
                </a:solidFill>
              </a:rPr>
              <a:t>Podlahové vytápění</a:t>
            </a:r>
          </a:p>
          <a:p>
            <a:r>
              <a:rPr lang="cs-CZ" sz="1900" dirty="0">
                <a:solidFill>
                  <a:srgbClr val="FF0000"/>
                </a:solidFill>
              </a:rPr>
              <a:t>Solární ohřev</a:t>
            </a:r>
          </a:p>
          <a:p>
            <a:endParaRPr lang="cs-CZ" sz="1900" dirty="0">
              <a:solidFill>
                <a:srgbClr val="FF0000"/>
              </a:solidFill>
            </a:endParaRPr>
          </a:p>
          <a:p>
            <a:endParaRPr lang="cs-CZ" sz="1900" dirty="0">
              <a:solidFill>
                <a:srgbClr val="FF0000"/>
              </a:solidFill>
            </a:endParaRPr>
          </a:p>
          <a:p>
            <a:r>
              <a:rPr lang="cs-CZ" sz="1900" dirty="0">
                <a:solidFill>
                  <a:schemeClr val="bg2">
                    <a:lumMod val="50000"/>
                  </a:schemeClr>
                </a:solidFill>
              </a:rPr>
              <a:t>Sedací soupravy</a:t>
            </a:r>
          </a:p>
          <a:p>
            <a:r>
              <a:rPr lang="cs-CZ" sz="1900" dirty="0">
                <a:solidFill>
                  <a:srgbClr val="FF0000"/>
                </a:solidFill>
              </a:rPr>
              <a:t>Kuchyně</a:t>
            </a:r>
          </a:p>
          <a:p>
            <a:r>
              <a:rPr lang="cs-CZ" sz="1900" dirty="0">
                <a:solidFill>
                  <a:schemeClr val="bg2">
                    <a:lumMod val="50000"/>
                  </a:schemeClr>
                </a:solidFill>
              </a:rPr>
              <a:t>Nábytek na míru</a:t>
            </a:r>
          </a:p>
          <a:p>
            <a:r>
              <a:rPr lang="cs-CZ" sz="1900" dirty="0">
                <a:solidFill>
                  <a:srgbClr val="FF0000"/>
                </a:solidFill>
              </a:rPr>
              <a:t>Postele</a:t>
            </a:r>
          </a:p>
          <a:p>
            <a:r>
              <a:rPr lang="cs-CZ" sz="1900" dirty="0">
                <a:solidFill>
                  <a:schemeClr val="bg2">
                    <a:lumMod val="50000"/>
                  </a:schemeClr>
                </a:solidFill>
              </a:rPr>
              <a:t>Podlahy a podlahové krytiny</a:t>
            </a:r>
          </a:p>
          <a:p>
            <a:r>
              <a:rPr lang="cs-CZ" sz="1900" dirty="0">
                <a:solidFill>
                  <a:srgbClr val="FF0000"/>
                </a:solidFill>
              </a:rPr>
              <a:t>Dveře</a:t>
            </a:r>
          </a:p>
          <a:p>
            <a:r>
              <a:rPr lang="cs-CZ" sz="1900" dirty="0">
                <a:solidFill>
                  <a:schemeClr val="bg2">
                    <a:lumMod val="50000"/>
                  </a:schemeClr>
                </a:solidFill>
              </a:rPr>
              <a:t>Dekorace a bytové doplňky</a:t>
            </a:r>
          </a:p>
          <a:p>
            <a:endParaRPr lang="cs-CZ" dirty="0">
              <a:solidFill>
                <a:schemeClr val="accent2">
                  <a:lumMod val="50000"/>
                </a:schemeClr>
              </a:solidFill>
            </a:endParaRPr>
          </a:p>
          <a:p>
            <a:endParaRPr lang="cs-CZ" dirty="0">
              <a:solidFill>
                <a:schemeClr val="accent2">
                  <a:lumMod val="50000"/>
                </a:schemeClr>
              </a:solidFill>
            </a:endParaRPr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83968" y="2421269"/>
            <a:ext cx="1943200" cy="1367771"/>
          </a:xfrm>
          <a:prstGeom prst="rect">
            <a:avLst/>
          </a:prstGeom>
        </p:spPr>
      </p:pic>
      <p:pic>
        <p:nvPicPr>
          <p:cNvPr id="4" name="Obrázek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72200" y="2421269"/>
            <a:ext cx="1919197" cy="1367771"/>
          </a:xfrm>
          <a:prstGeom prst="rect">
            <a:avLst/>
          </a:prstGeom>
        </p:spPr>
      </p:pic>
      <p:pic>
        <p:nvPicPr>
          <p:cNvPr id="5" name="Obrázek 4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72200" y="3878669"/>
            <a:ext cx="1919197" cy="1439398"/>
          </a:xfrm>
          <a:prstGeom prst="rect">
            <a:avLst/>
          </a:prstGeom>
        </p:spPr>
      </p:pic>
      <p:pic>
        <p:nvPicPr>
          <p:cNvPr id="7" name="Obrázek 6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83969" y="3860667"/>
            <a:ext cx="1943199" cy="14573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47530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27584" y="692696"/>
            <a:ext cx="8662900" cy="1174008"/>
          </a:xfrm>
        </p:spPr>
        <p:txBody>
          <a:bodyPr>
            <a:normAutofit/>
          </a:bodyPr>
          <a:lstStyle/>
          <a:p>
            <a:r>
              <a:rPr lang="cs-CZ" sz="3200" b="1" dirty="0">
                <a:solidFill>
                  <a:schemeClr val="bg2">
                    <a:lumMod val="25000"/>
                  </a:schemeClr>
                </a:solidFill>
              </a:rPr>
              <a:t>NOVINKY A ZAJÍMAVOSTI </a:t>
            </a:r>
            <a:br>
              <a:rPr lang="cs-CZ" sz="3200" b="1" dirty="0">
                <a:solidFill>
                  <a:schemeClr val="bg2">
                    <a:lumMod val="25000"/>
                  </a:schemeClr>
                </a:solidFill>
              </a:rPr>
            </a:br>
            <a:r>
              <a:rPr lang="cs-CZ" sz="3200" b="1" dirty="0">
                <a:solidFill>
                  <a:schemeClr val="bg2">
                    <a:lumMod val="25000"/>
                  </a:schemeClr>
                </a:solidFill>
              </a:rPr>
              <a:t>VÝSTAVY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48072" y="2016199"/>
            <a:ext cx="5220072" cy="3789065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endParaRPr lang="cs-CZ" sz="2500" dirty="0">
              <a:solidFill>
                <a:schemeClr val="accent2">
                  <a:lumMod val="50000"/>
                </a:schemeClr>
              </a:solidFill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cs-CZ" sz="2000" dirty="0">
                <a:solidFill>
                  <a:srgbClr val="0070C0"/>
                </a:solidFill>
              </a:rPr>
              <a:t>Veletržní novinka: </a:t>
            </a:r>
            <a:r>
              <a:rPr lang="cs-CZ" sz="1800" b="1" dirty="0">
                <a:solidFill>
                  <a:srgbClr val="FF0000"/>
                </a:solidFill>
              </a:rPr>
              <a:t>ÚSPORNÁ DOMÁCNOST</a:t>
            </a:r>
            <a:endParaRPr lang="cs-CZ" sz="1800" b="1" dirty="0">
              <a:solidFill>
                <a:srgbClr val="92D050"/>
              </a:solidFill>
            </a:endParaRPr>
          </a:p>
          <a:p>
            <a:pPr>
              <a:buFont typeface="Arial" panose="020B0604020202020204" pitchFamily="34" charset="0"/>
              <a:buChar char="•"/>
            </a:pPr>
            <a:endParaRPr lang="cs-CZ" sz="2000" dirty="0">
              <a:solidFill>
                <a:srgbClr val="92D050"/>
              </a:solidFill>
            </a:endParaRPr>
          </a:p>
          <a:p>
            <a:r>
              <a:rPr lang="cs-CZ" sz="1600" dirty="0">
                <a:solidFill>
                  <a:srgbClr val="FF0000"/>
                </a:solidFill>
              </a:rPr>
              <a:t>Středočeská kotlíková dotace </a:t>
            </a:r>
          </a:p>
          <a:p>
            <a:endParaRPr lang="cs-CZ" sz="1600" dirty="0">
              <a:solidFill>
                <a:srgbClr val="FF0000"/>
              </a:solidFill>
            </a:endParaRPr>
          </a:p>
          <a:p>
            <a:r>
              <a:rPr lang="cs-CZ" sz="1600" dirty="0">
                <a:solidFill>
                  <a:srgbClr val="FF0000"/>
                </a:solidFill>
              </a:rPr>
              <a:t>Nová zelená úsporám</a:t>
            </a:r>
          </a:p>
          <a:p>
            <a:endParaRPr lang="cs-CZ" sz="1600" dirty="0">
              <a:solidFill>
                <a:schemeClr val="accent2">
                  <a:lumMod val="50000"/>
                </a:schemeClr>
              </a:solidFill>
            </a:endParaRPr>
          </a:p>
          <a:p>
            <a:r>
              <a:rPr lang="cs-CZ" sz="1600" b="1" dirty="0">
                <a:solidFill>
                  <a:schemeClr val="bg2">
                    <a:lumMod val="50000"/>
                  </a:schemeClr>
                </a:solidFill>
              </a:rPr>
              <a:t>Současně výstavou probíhají: </a:t>
            </a:r>
          </a:p>
          <a:p>
            <a:r>
              <a:rPr lang="cs-CZ" sz="1600" dirty="0">
                <a:solidFill>
                  <a:schemeClr val="bg2">
                    <a:lumMod val="50000"/>
                  </a:schemeClr>
                </a:solidFill>
              </a:rPr>
              <a:t>Domov a Teplo, Jiřinkové slavnosti – výstava jiřin a gladiol </a:t>
            </a:r>
            <a:endParaRPr lang="cs-CZ" sz="1600" b="1" dirty="0">
              <a:solidFill>
                <a:schemeClr val="bg2">
                  <a:lumMod val="50000"/>
                </a:schemeClr>
              </a:solidFill>
            </a:endParaRPr>
          </a:p>
          <a:p>
            <a:endParaRPr lang="cs-CZ" sz="1600" dirty="0">
              <a:solidFill>
                <a:schemeClr val="accent2">
                  <a:lumMod val="50000"/>
                </a:schemeClr>
              </a:solidFill>
            </a:endParaRPr>
          </a:p>
          <a:p>
            <a:r>
              <a:rPr lang="cs-CZ" sz="1600" dirty="0">
                <a:solidFill>
                  <a:srgbClr val="FF0000"/>
                </a:solidFill>
              </a:rPr>
              <a:t>Návštěvnost cca 12 000</a:t>
            </a:r>
          </a:p>
          <a:p>
            <a:pPr marL="0" indent="0">
              <a:buNone/>
            </a:pPr>
            <a:endParaRPr lang="cs-CZ" sz="2500" dirty="0">
              <a:solidFill>
                <a:srgbClr val="FF0000"/>
              </a:solidFill>
            </a:endParaRPr>
          </a:p>
          <a:p>
            <a:endParaRPr lang="cs-CZ" sz="2500" dirty="0">
              <a:solidFill>
                <a:schemeClr val="accent2">
                  <a:lumMod val="50000"/>
                </a:schemeClr>
              </a:solidFill>
            </a:endParaRPr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68144" y="4149080"/>
            <a:ext cx="2099727" cy="1574795"/>
          </a:xfrm>
          <a:prstGeom prst="rect">
            <a:avLst/>
          </a:prstGeom>
        </p:spPr>
      </p:pic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54796" y="2060848"/>
            <a:ext cx="2099727" cy="15886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241590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545022" y="476672"/>
            <a:ext cx="5544616" cy="998984"/>
          </a:xfrm>
        </p:spPr>
        <p:txBody>
          <a:bodyPr>
            <a:normAutofit fontScale="90000"/>
          </a:bodyPr>
          <a:lstStyle/>
          <a:p>
            <a:r>
              <a:rPr lang="cs-CZ" sz="3500" b="1" dirty="0">
                <a:solidFill>
                  <a:schemeClr val="bg2">
                    <a:lumMod val="50000"/>
                  </a:schemeClr>
                </a:solidFill>
              </a:rPr>
              <a:t>PROPAGACE VÝSTAVY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78285" y="1700808"/>
            <a:ext cx="7920880" cy="3265791"/>
          </a:xfrm>
        </p:spPr>
        <p:txBody>
          <a:bodyPr>
            <a:normAutofit lnSpcReduction="10000"/>
          </a:bodyPr>
          <a:lstStyle/>
          <a:p>
            <a:pPr algn="just">
              <a:defRPr/>
            </a:pPr>
            <a:r>
              <a:rPr lang="cs-CZ" sz="1200" b="1" dirty="0">
                <a:solidFill>
                  <a:srgbClr val="FF0000"/>
                </a:solidFill>
                <a:cs typeface="Arial" pitchFamily="34" charset="0"/>
              </a:rPr>
              <a:t>Denní tisk </a:t>
            </a:r>
            <a:r>
              <a:rPr lang="cs-CZ" sz="1200" dirty="0">
                <a:solidFill>
                  <a:srgbClr val="FF0000"/>
                </a:solidFill>
                <a:cs typeface="Arial" pitchFamily="34" charset="0"/>
              </a:rPr>
              <a:t>		</a:t>
            </a:r>
            <a:r>
              <a:rPr lang="cs-CZ" sz="1200" dirty="0">
                <a:solidFill>
                  <a:schemeClr val="bg2">
                    <a:lumMod val="50000"/>
                  </a:schemeClr>
                </a:solidFill>
                <a:cs typeface="Arial" pitchFamily="34" charset="0"/>
              </a:rPr>
              <a:t>Deník, Právo, MF Dnes, Metro, 5+2 dny, Blesk a další </a:t>
            </a:r>
          </a:p>
          <a:p>
            <a:pPr algn="just">
              <a:defRPr/>
            </a:pPr>
            <a:endParaRPr lang="cs-CZ" sz="1200" dirty="0">
              <a:solidFill>
                <a:schemeClr val="accent2">
                  <a:lumMod val="50000"/>
                </a:schemeClr>
              </a:solidFill>
              <a:cs typeface="Arial" pitchFamily="34" charset="0"/>
            </a:endParaRPr>
          </a:p>
          <a:p>
            <a:pPr algn="just">
              <a:defRPr/>
            </a:pPr>
            <a:r>
              <a:rPr lang="cs-CZ" sz="1200" b="1" dirty="0">
                <a:solidFill>
                  <a:srgbClr val="FF0000"/>
                </a:solidFill>
                <a:cs typeface="Arial" pitchFamily="34" charset="0"/>
              </a:rPr>
              <a:t>Odborná periodika 	</a:t>
            </a:r>
            <a:r>
              <a:rPr lang="cs-CZ" sz="1200" dirty="0">
                <a:solidFill>
                  <a:schemeClr val="bg2">
                    <a:lumMod val="50000"/>
                  </a:schemeClr>
                </a:solidFill>
                <a:cs typeface="Arial" pitchFamily="34" charset="0"/>
              </a:rPr>
              <a:t>Topenářství a instalace, Bydlení, Dům a zahrada, </a:t>
            </a:r>
          </a:p>
          <a:p>
            <a:pPr marL="0" indent="0" algn="just">
              <a:buNone/>
              <a:defRPr/>
            </a:pPr>
            <a:r>
              <a:rPr lang="cs-CZ" sz="1200" dirty="0">
                <a:solidFill>
                  <a:schemeClr val="bg2">
                    <a:lumMod val="50000"/>
                  </a:schemeClr>
                </a:solidFill>
                <a:cs typeface="Arial" pitchFamily="34" charset="0"/>
              </a:rPr>
              <a:t>			Chatař a chalupář, Náš útulný byt, Moderní byt, Můj dům </a:t>
            </a:r>
          </a:p>
          <a:p>
            <a:pPr algn="just">
              <a:defRPr/>
            </a:pPr>
            <a:endParaRPr lang="cs-CZ" sz="1200" dirty="0">
              <a:solidFill>
                <a:schemeClr val="bg2">
                  <a:lumMod val="50000"/>
                </a:schemeClr>
              </a:solidFill>
              <a:cs typeface="Arial" pitchFamily="34" charset="0"/>
            </a:endParaRPr>
          </a:p>
          <a:p>
            <a:pPr algn="just">
              <a:defRPr/>
            </a:pPr>
            <a:r>
              <a:rPr lang="cs-CZ" sz="1200" b="1" dirty="0">
                <a:solidFill>
                  <a:srgbClr val="FF0000"/>
                </a:solidFill>
                <a:cs typeface="Arial" pitchFamily="34" charset="0"/>
              </a:rPr>
              <a:t>Internetové portály </a:t>
            </a:r>
            <a:r>
              <a:rPr lang="cs-CZ" sz="1200" b="1" dirty="0">
                <a:solidFill>
                  <a:schemeClr val="accent2">
                    <a:lumMod val="50000"/>
                  </a:schemeClr>
                </a:solidFill>
                <a:cs typeface="Arial" pitchFamily="34" charset="0"/>
              </a:rPr>
              <a:t>	</a:t>
            </a:r>
            <a:r>
              <a:rPr lang="cs-CZ" sz="1200" dirty="0">
                <a:solidFill>
                  <a:schemeClr val="bg2">
                    <a:lumMod val="50000"/>
                  </a:schemeClr>
                </a:solidFill>
              </a:rPr>
              <a:t>iDnes.cz, Moderní vytápění, </a:t>
            </a:r>
            <a:r>
              <a:rPr lang="cs-CZ" sz="1200" dirty="0" err="1">
                <a:solidFill>
                  <a:schemeClr val="bg2">
                    <a:lumMod val="50000"/>
                  </a:schemeClr>
                </a:solidFill>
              </a:rPr>
              <a:t>Living</a:t>
            </a:r>
            <a:r>
              <a:rPr lang="cs-CZ" sz="1200" dirty="0">
                <a:solidFill>
                  <a:schemeClr val="bg2">
                    <a:lumMod val="50000"/>
                  </a:schemeClr>
                </a:solidFill>
              </a:rPr>
              <a:t>, TZB info, Toulavá 				kamera.cz, Kudy z nudy.cz, </a:t>
            </a:r>
            <a:r>
              <a:rPr lang="cs-CZ" sz="1200" dirty="0" err="1">
                <a:solidFill>
                  <a:schemeClr val="bg2">
                    <a:lumMod val="50000"/>
                  </a:schemeClr>
                </a:solidFill>
              </a:rPr>
              <a:t>Facebook</a:t>
            </a:r>
            <a:r>
              <a:rPr lang="cs-CZ" sz="1200" dirty="0">
                <a:solidFill>
                  <a:schemeClr val="bg2">
                    <a:lumMod val="50000"/>
                  </a:schemeClr>
                </a:solidFill>
              </a:rPr>
              <a:t>, </a:t>
            </a:r>
            <a:r>
              <a:rPr lang="cs-CZ" sz="1200" dirty="0" err="1">
                <a:solidFill>
                  <a:schemeClr val="bg2">
                    <a:lumMod val="50000"/>
                  </a:schemeClr>
                </a:solidFill>
              </a:rPr>
              <a:t>Instagram</a:t>
            </a:r>
            <a:endParaRPr lang="cs-CZ" sz="1200" dirty="0">
              <a:solidFill>
                <a:schemeClr val="bg2">
                  <a:lumMod val="50000"/>
                </a:schemeClr>
              </a:solidFill>
            </a:endParaRPr>
          </a:p>
          <a:p>
            <a:pPr marL="0" indent="0" algn="just">
              <a:buNone/>
              <a:defRPr/>
            </a:pPr>
            <a:endParaRPr lang="cs-CZ" sz="1200" dirty="0">
              <a:solidFill>
                <a:schemeClr val="accent2">
                  <a:lumMod val="50000"/>
                </a:schemeClr>
              </a:solidFill>
              <a:cs typeface="Arial" pitchFamily="34" charset="0"/>
            </a:endParaRPr>
          </a:p>
          <a:p>
            <a:pPr algn="just">
              <a:defRPr/>
            </a:pPr>
            <a:r>
              <a:rPr lang="cs-CZ" sz="1200" b="1" dirty="0">
                <a:solidFill>
                  <a:srgbClr val="FF0000"/>
                </a:solidFill>
                <a:cs typeface="Arial" pitchFamily="34" charset="0"/>
              </a:rPr>
              <a:t>Rozhlasové stanice </a:t>
            </a:r>
            <a:r>
              <a:rPr lang="cs-CZ" sz="1200" dirty="0">
                <a:solidFill>
                  <a:schemeClr val="accent2">
                    <a:lumMod val="50000"/>
                  </a:schemeClr>
                </a:solidFill>
                <a:cs typeface="Arial" pitchFamily="34" charset="0"/>
              </a:rPr>
              <a:t>	</a:t>
            </a:r>
            <a:r>
              <a:rPr lang="cs-CZ" sz="1200" dirty="0">
                <a:solidFill>
                  <a:schemeClr val="bg2">
                    <a:lumMod val="50000"/>
                  </a:schemeClr>
                </a:solidFill>
                <a:cs typeface="Arial" pitchFamily="34" charset="0"/>
              </a:rPr>
              <a:t>Impuls, Country rádio, Frekvence 1, Blaník, </a:t>
            </a:r>
            <a:r>
              <a:rPr lang="cs-CZ" sz="1200" dirty="0" err="1">
                <a:solidFill>
                  <a:schemeClr val="bg2">
                    <a:lumMod val="50000"/>
                  </a:schemeClr>
                </a:solidFill>
                <a:cs typeface="Arial" pitchFamily="34" charset="0"/>
              </a:rPr>
              <a:t>ČRo</a:t>
            </a:r>
            <a:endParaRPr lang="cs-CZ" sz="1200" dirty="0">
              <a:solidFill>
                <a:schemeClr val="bg2">
                  <a:lumMod val="50000"/>
                </a:schemeClr>
              </a:solidFill>
              <a:cs typeface="Arial" pitchFamily="34" charset="0"/>
            </a:endParaRPr>
          </a:p>
          <a:p>
            <a:pPr algn="just">
              <a:defRPr/>
            </a:pPr>
            <a:endParaRPr lang="cs-CZ" sz="1200" dirty="0">
              <a:solidFill>
                <a:schemeClr val="accent2">
                  <a:lumMod val="50000"/>
                </a:schemeClr>
              </a:solidFill>
              <a:cs typeface="Arial" pitchFamily="34" charset="0"/>
            </a:endParaRPr>
          </a:p>
          <a:p>
            <a:pPr algn="just">
              <a:defRPr/>
            </a:pPr>
            <a:r>
              <a:rPr lang="cs-CZ" sz="1200" b="1" dirty="0">
                <a:solidFill>
                  <a:srgbClr val="FF0000"/>
                </a:solidFill>
                <a:cs typeface="Arial" pitchFamily="34" charset="0"/>
              </a:rPr>
              <a:t>Televizní stanice 		</a:t>
            </a:r>
            <a:r>
              <a:rPr lang="cs-CZ" sz="1200" dirty="0">
                <a:solidFill>
                  <a:schemeClr val="bg2">
                    <a:lumMod val="50000"/>
                  </a:schemeClr>
                </a:solidFill>
                <a:cs typeface="Arial" pitchFamily="34" charset="0"/>
              </a:rPr>
              <a:t>Receptář Prima nápadů</a:t>
            </a:r>
          </a:p>
          <a:p>
            <a:pPr algn="just">
              <a:defRPr/>
            </a:pPr>
            <a:endParaRPr lang="cs-CZ" sz="1200" dirty="0">
              <a:solidFill>
                <a:schemeClr val="accent2">
                  <a:lumMod val="50000"/>
                </a:schemeClr>
              </a:solidFill>
              <a:cs typeface="Arial" pitchFamily="34" charset="0"/>
            </a:endParaRPr>
          </a:p>
          <a:p>
            <a:pPr algn="just">
              <a:defRPr/>
            </a:pPr>
            <a:r>
              <a:rPr lang="cs-CZ" sz="1200" b="1" dirty="0">
                <a:solidFill>
                  <a:srgbClr val="FF0000"/>
                </a:solidFill>
                <a:cs typeface="Arial" pitchFamily="34" charset="0"/>
              </a:rPr>
              <a:t>Další</a:t>
            </a:r>
            <a:r>
              <a:rPr lang="cs-CZ" sz="1200" dirty="0">
                <a:solidFill>
                  <a:schemeClr val="accent2">
                    <a:lumMod val="50000"/>
                  </a:schemeClr>
                </a:solidFill>
                <a:cs typeface="Arial" pitchFamily="34" charset="0"/>
              </a:rPr>
              <a:t> 			</a:t>
            </a:r>
            <a:r>
              <a:rPr lang="cs-CZ" sz="1200" dirty="0">
                <a:solidFill>
                  <a:schemeClr val="bg2">
                    <a:lumMod val="50000"/>
                  </a:schemeClr>
                </a:solidFill>
                <a:cs typeface="Arial" pitchFamily="34" charset="0"/>
              </a:rPr>
              <a:t>2 500 plakátů po celé ČR </a:t>
            </a:r>
          </a:p>
          <a:p>
            <a:pPr marL="0" indent="0" algn="just">
              <a:buNone/>
              <a:defRPr/>
            </a:pPr>
            <a:r>
              <a:rPr lang="cs-CZ" sz="1200" dirty="0">
                <a:solidFill>
                  <a:schemeClr val="bg2">
                    <a:lumMod val="50000"/>
                  </a:schemeClr>
                </a:solidFill>
                <a:cs typeface="Arial" pitchFamily="34" charset="0"/>
              </a:rPr>
              <a:t>			Billboardy, </a:t>
            </a:r>
            <a:r>
              <a:rPr lang="cs-CZ" sz="1200" dirty="0" err="1">
                <a:solidFill>
                  <a:schemeClr val="bg2">
                    <a:lumMod val="50000"/>
                  </a:schemeClr>
                </a:solidFill>
                <a:cs typeface="Arial" pitchFamily="34" charset="0"/>
              </a:rPr>
              <a:t>bigboardy</a:t>
            </a:r>
            <a:r>
              <a:rPr lang="cs-CZ" sz="1200" dirty="0">
                <a:solidFill>
                  <a:schemeClr val="bg2">
                    <a:lumMod val="50000"/>
                  </a:schemeClr>
                </a:solidFill>
                <a:cs typeface="Arial" pitchFamily="34" charset="0"/>
              </a:rPr>
              <a:t>, </a:t>
            </a:r>
          </a:p>
          <a:p>
            <a:pPr marL="0" indent="0" algn="just">
              <a:buNone/>
              <a:defRPr/>
            </a:pPr>
            <a:r>
              <a:rPr lang="cs-CZ" sz="1200" dirty="0">
                <a:solidFill>
                  <a:schemeClr val="bg2">
                    <a:lumMod val="50000"/>
                  </a:schemeClr>
                </a:solidFill>
                <a:cs typeface="Arial" pitchFamily="34" charset="0"/>
              </a:rPr>
              <a:t>			70 000 výstavních novin </a:t>
            </a:r>
            <a:endParaRPr lang="cs-CZ" sz="1200" dirty="0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3608" y="4923050"/>
            <a:ext cx="1733475" cy="1265503"/>
          </a:xfrm>
          <a:prstGeom prst="rect">
            <a:avLst/>
          </a:prstGeom>
        </p:spPr>
      </p:pic>
      <p:pic>
        <p:nvPicPr>
          <p:cNvPr id="5" name="Obrázek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75856" y="4922878"/>
            <a:ext cx="2583254" cy="1216453"/>
          </a:xfrm>
          <a:prstGeom prst="rect">
            <a:avLst/>
          </a:prstGeom>
        </p:spPr>
      </p:pic>
      <p:pic>
        <p:nvPicPr>
          <p:cNvPr id="6" name="Obrázek 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00192" y="4923050"/>
            <a:ext cx="1728192" cy="11605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33453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27584" y="692696"/>
            <a:ext cx="7848872" cy="504056"/>
          </a:xfrm>
        </p:spPr>
        <p:txBody>
          <a:bodyPr>
            <a:normAutofit fontScale="90000"/>
          </a:bodyPr>
          <a:lstStyle/>
          <a:p>
            <a:br>
              <a:rPr lang="cs-CZ" dirty="0"/>
            </a:br>
            <a:r>
              <a:rPr lang="cs-CZ" cap="all" dirty="0">
                <a:solidFill>
                  <a:schemeClr val="bg2">
                    <a:lumMod val="50000"/>
                  </a:schemeClr>
                </a:solidFill>
                <a:latin typeface="Arial Black" panose="020B0A04020102020204" pitchFamily="34" charset="0"/>
              </a:rPr>
              <a:t>MOŽNOSTI výstavní plochy </a:t>
            </a:r>
          </a:p>
        </p:txBody>
      </p:sp>
      <p:sp>
        <p:nvSpPr>
          <p:cNvPr id="6" name="TextovéPole 5"/>
          <p:cNvSpPr txBox="1"/>
          <p:nvPr/>
        </p:nvSpPr>
        <p:spPr>
          <a:xfrm>
            <a:off x="539552" y="1484784"/>
            <a:ext cx="8300984" cy="43704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cs-CZ" sz="2000" dirty="0"/>
          </a:p>
          <a:p>
            <a:pPr marL="45720" indent="0">
              <a:lnSpc>
                <a:spcPct val="150000"/>
              </a:lnSpc>
              <a:buNone/>
            </a:pPr>
            <a:r>
              <a:rPr lang="cs-CZ" sz="2000" dirty="0"/>
              <a:t>● 	</a:t>
            </a:r>
            <a:r>
              <a:rPr lang="cs-CZ" sz="1600" dirty="0"/>
              <a:t>venkovní výstavní plocha</a:t>
            </a:r>
          </a:p>
          <a:p>
            <a:pPr marL="45720" indent="0">
              <a:lnSpc>
                <a:spcPct val="150000"/>
              </a:lnSpc>
              <a:buNone/>
            </a:pPr>
            <a:r>
              <a:rPr lang="cs-CZ" sz="1600" dirty="0"/>
              <a:t>● 	vnitřní výstavní plocha bez provedení stavby </a:t>
            </a:r>
          </a:p>
          <a:p>
            <a:pPr marL="45720" indent="0">
              <a:lnSpc>
                <a:spcPct val="150000"/>
              </a:lnSpc>
              <a:buNone/>
            </a:pPr>
            <a:r>
              <a:rPr lang="cs-CZ" sz="1600" dirty="0"/>
              <a:t>● 	vnitřní výstavní plocha bez provedení stavby, pouze s nadstandartním 	kobercem</a:t>
            </a:r>
          </a:p>
          <a:p>
            <a:pPr marL="45720" indent="0">
              <a:lnSpc>
                <a:spcPct val="150000"/>
              </a:lnSpc>
              <a:buNone/>
            </a:pPr>
            <a:r>
              <a:rPr lang="cs-CZ" sz="1600" dirty="0"/>
              <a:t>● 	vnitřní výstavní plocha se základním provedením stavby (systém 	</a:t>
            </a:r>
            <a:r>
              <a:rPr lang="cs-CZ" sz="1600" dirty="0" err="1"/>
              <a:t>Octanorm</a:t>
            </a:r>
            <a:r>
              <a:rPr lang="cs-CZ" sz="1600" dirty="0"/>
              <a:t>) 	</a:t>
            </a:r>
          </a:p>
          <a:p>
            <a:pPr marL="45720" indent="0">
              <a:lnSpc>
                <a:spcPct val="150000"/>
              </a:lnSpc>
              <a:buNone/>
            </a:pPr>
            <a:endParaRPr lang="cs-CZ" sz="1600" dirty="0"/>
          </a:p>
          <a:p>
            <a:pPr marL="45720" indent="0">
              <a:lnSpc>
                <a:spcPct val="200000"/>
              </a:lnSpc>
              <a:buNone/>
            </a:pPr>
            <a:r>
              <a:rPr lang="cs-CZ" sz="1600" dirty="0">
                <a:solidFill>
                  <a:srgbClr val="FF0000"/>
                </a:solidFill>
              </a:rPr>
              <a:t>Cenu vaší účasti na veletrhu vám rádi sdělíme na základě vašeho konkrétního požadavku na velikost a vybavení výstavní plochy. </a:t>
            </a:r>
          </a:p>
          <a:p>
            <a:endParaRPr lang="cs-CZ" sz="2000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388194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27584" y="1686377"/>
            <a:ext cx="5256584" cy="648072"/>
          </a:xfrm>
        </p:spPr>
        <p:txBody>
          <a:bodyPr>
            <a:noAutofit/>
          </a:bodyPr>
          <a:lstStyle/>
          <a:p>
            <a:r>
              <a:rPr lang="cs-CZ" sz="3200" dirty="0">
                <a:solidFill>
                  <a:srgbClr val="FF0000"/>
                </a:solidFill>
                <a:latin typeface="Arial Black" panose="020B0A04020102020204" pitchFamily="34" charset="0"/>
              </a:rPr>
              <a:t>VÝSTAVIŠTĚ  </a:t>
            </a:r>
            <a:br>
              <a:rPr lang="cs-CZ" sz="3200" dirty="0">
                <a:solidFill>
                  <a:srgbClr val="FF0000"/>
                </a:solidFill>
                <a:latin typeface="Arial Black" panose="020B0A04020102020204" pitchFamily="34" charset="0"/>
              </a:rPr>
            </a:br>
            <a:r>
              <a:rPr lang="cs-CZ" sz="3200" dirty="0">
                <a:solidFill>
                  <a:srgbClr val="FF0000"/>
                </a:solidFill>
                <a:latin typeface="Arial Black" panose="020B0A04020102020204" pitchFamily="34" charset="0"/>
              </a:rPr>
              <a:t>LYSÁ  NAD  LABEM</a:t>
            </a:r>
            <a:br>
              <a:rPr lang="cs-CZ" sz="3200" dirty="0">
                <a:solidFill>
                  <a:srgbClr val="FF0000"/>
                </a:solidFill>
                <a:latin typeface="Arial Black" panose="020B0A04020102020204" pitchFamily="34" charset="0"/>
              </a:rPr>
            </a:br>
            <a:endParaRPr lang="cs-CZ" sz="3200" b="1" dirty="0">
              <a:solidFill>
                <a:schemeClr val="accent2">
                  <a:lumMod val="50000"/>
                </a:schemeClr>
              </a:solidFill>
              <a:cs typeface="Andalus" panose="02010000000000000000" pitchFamily="2" charset="-78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70155" y="1902532"/>
            <a:ext cx="5832648" cy="4061047"/>
          </a:xfrm>
        </p:spPr>
        <p:txBody>
          <a:bodyPr>
            <a:normAutofit/>
          </a:bodyPr>
          <a:lstStyle/>
          <a:p>
            <a:pPr marL="0" indent="0" algn="just">
              <a:buNone/>
              <a:defRPr/>
            </a:pPr>
            <a:endParaRPr lang="cs-CZ" dirty="0"/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cs-CZ" sz="1200" dirty="0">
                <a:solidFill>
                  <a:schemeClr val="bg2">
                    <a:lumMod val="50000"/>
                  </a:schemeClr>
                </a:solidFill>
              </a:rPr>
              <a:t>krytá výstavní plocha  		10 000 m</a:t>
            </a:r>
            <a:r>
              <a:rPr lang="cs-CZ" sz="1200" baseline="30000" dirty="0">
                <a:solidFill>
                  <a:schemeClr val="bg2">
                    <a:lumMod val="50000"/>
                  </a:schemeClr>
                </a:solidFill>
              </a:rPr>
              <a:t>2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cs-CZ" sz="1200" dirty="0">
                <a:solidFill>
                  <a:schemeClr val="bg2">
                    <a:lumMod val="50000"/>
                  </a:schemeClr>
                </a:solidFill>
              </a:rPr>
              <a:t>venkovní výstavní plocha  		15 000 m</a:t>
            </a:r>
            <a:r>
              <a:rPr lang="cs-CZ" sz="1200" baseline="30000" dirty="0">
                <a:solidFill>
                  <a:schemeClr val="bg2">
                    <a:lumMod val="50000"/>
                  </a:schemeClr>
                </a:solidFill>
              </a:rPr>
              <a:t>2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cs-CZ" sz="1200" dirty="0">
                <a:solidFill>
                  <a:schemeClr val="bg2">
                    <a:lumMod val="50000"/>
                  </a:schemeClr>
                </a:solidFill>
              </a:rPr>
              <a:t>kapacita konferenčních prostor až 3 000 lidí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cs-CZ" sz="1200" dirty="0">
                <a:solidFill>
                  <a:schemeClr val="bg2">
                    <a:lumMod val="50000"/>
                  </a:schemeClr>
                </a:solidFill>
              </a:rPr>
              <a:t>200 parkovacích míst v areálu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cs-CZ" sz="1200" dirty="0">
                <a:solidFill>
                  <a:schemeClr val="bg2">
                    <a:lumMod val="50000"/>
                  </a:schemeClr>
                </a:solidFill>
              </a:rPr>
              <a:t>31 výstav v průběhu celého roku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cs-CZ" sz="1200" dirty="0">
                <a:solidFill>
                  <a:schemeClr val="bg2">
                    <a:lumMod val="50000"/>
                  </a:schemeClr>
                </a:solidFill>
              </a:rPr>
              <a:t>možnost pronájmu Výstaviště k dalším společenským  a kulturním akcím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cs-CZ" sz="1200" dirty="0">
                <a:solidFill>
                  <a:schemeClr val="bg2">
                    <a:lumMod val="50000"/>
                  </a:schemeClr>
                </a:solidFill>
              </a:rPr>
              <a:t>blízká vzdálenost od vlakového a autobusového nádraží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cs-CZ" sz="1200" dirty="0">
                <a:solidFill>
                  <a:schemeClr val="bg2">
                    <a:lumMod val="50000"/>
                  </a:schemeClr>
                </a:solidFill>
              </a:rPr>
              <a:t>velmi dobré a časté vlakové spojení na Prahu, Kolín a Ústí nad Labem</a:t>
            </a:r>
          </a:p>
          <a:p>
            <a:pPr algn="just"/>
            <a:endParaRPr lang="cs-CZ" sz="1900" dirty="0"/>
          </a:p>
        </p:txBody>
      </p:sp>
      <p:pic>
        <p:nvPicPr>
          <p:cNvPr id="5" name="Picture 2" descr="F:\různé\Stavba nové haly 2013\říjen\P1017486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13801" y="2314158"/>
            <a:ext cx="2158168" cy="1618898"/>
          </a:xfrm>
          <a:prstGeom prst="rect">
            <a:avLst/>
          </a:prstGeom>
          <a:noFill/>
          <a:ln>
            <a:noFill/>
          </a:ln>
          <a:effectLst>
            <a:softEdge rad="112500"/>
          </a:effectLst>
        </p:spPr>
      </p:pic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2803" y="836712"/>
            <a:ext cx="2068085" cy="13177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Obrázek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24321" y="4145258"/>
            <a:ext cx="2047648" cy="1535736"/>
          </a:xfrm>
          <a:prstGeom prst="rect">
            <a:avLst/>
          </a:prstGeom>
          <a:ln>
            <a:solidFill>
              <a:schemeClr val="bg1">
                <a:lumMod val="95000"/>
              </a:schemeClr>
            </a:solidFill>
          </a:ln>
        </p:spPr>
      </p:pic>
      <p:sp>
        <p:nvSpPr>
          <p:cNvPr id="8" name="Obdélník 7"/>
          <p:cNvSpPr/>
          <p:nvPr/>
        </p:nvSpPr>
        <p:spPr>
          <a:xfrm>
            <a:off x="827584" y="5373217"/>
            <a:ext cx="5328592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1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VIRTUÁLNÍ PROHLÍDKA NA: https://www.vll.cz/o-nas</a:t>
            </a:r>
            <a:endParaRPr lang="cs-CZ" sz="1400" dirty="0"/>
          </a:p>
        </p:txBody>
      </p:sp>
    </p:spTree>
    <p:extLst>
      <p:ext uri="{BB962C8B-B14F-4D97-AF65-F5344CB8AC3E}">
        <p14:creationId xmlns:p14="http://schemas.microsoft.com/office/powerpoint/2010/main" val="662912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131840" y="836712"/>
            <a:ext cx="3426810" cy="720080"/>
          </a:xfrm>
        </p:spPr>
        <p:txBody>
          <a:bodyPr>
            <a:normAutofit/>
          </a:bodyPr>
          <a:lstStyle/>
          <a:p>
            <a:r>
              <a:rPr lang="cs-CZ" dirty="0">
                <a:solidFill>
                  <a:schemeClr val="bg2">
                    <a:lumMod val="25000"/>
                  </a:schemeClr>
                </a:solidFill>
              </a:rPr>
              <a:t>KONTAKT</a:t>
            </a:r>
            <a:endParaRPr lang="cs-CZ" b="1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131840" y="1988840"/>
            <a:ext cx="4114800" cy="3600400"/>
          </a:xfrm>
        </p:spPr>
        <p:txBody>
          <a:bodyPr/>
          <a:lstStyle/>
          <a:p>
            <a:pPr>
              <a:spcBef>
                <a:spcPct val="0"/>
              </a:spcBef>
              <a:spcAft>
                <a:spcPct val="0"/>
              </a:spcAft>
              <a:buNone/>
            </a:pPr>
            <a:r>
              <a:rPr lang="cs-CZ" altLang="cs-CZ" sz="2000" b="1" dirty="0">
                <a:solidFill>
                  <a:srgbClr val="FF0000"/>
                </a:solidFill>
              </a:rPr>
              <a:t>Filip Obrázek</a:t>
            </a:r>
          </a:p>
          <a:p>
            <a:pPr>
              <a:spcBef>
                <a:spcPct val="0"/>
              </a:spcBef>
              <a:spcAft>
                <a:spcPct val="0"/>
              </a:spcAft>
              <a:buNone/>
            </a:pPr>
            <a:r>
              <a:rPr lang="cs-CZ" altLang="cs-CZ" sz="2000" dirty="0">
                <a:solidFill>
                  <a:srgbClr val="FF0000"/>
                </a:solidFill>
              </a:rPr>
              <a:t>manažer výstavy</a:t>
            </a:r>
          </a:p>
          <a:p>
            <a:pPr>
              <a:spcBef>
                <a:spcPct val="0"/>
              </a:spcBef>
              <a:spcAft>
                <a:spcPct val="0"/>
              </a:spcAft>
              <a:buNone/>
            </a:pPr>
            <a:endParaRPr lang="cs-CZ" altLang="cs-CZ" sz="2000" dirty="0">
              <a:solidFill>
                <a:srgbClr val="FF0000"/>
              </a:solidFill>
            </a:endParaRPr>
          </a:p>
          <a:p>
            <a:pPr>
              <a:spcBef>
                <a:spcPct val="0"/>
              </a:spcBef>
              <a:spcAft>
                <a:spcPct val="0"/>
              </a:spcAft>
              <a:buNone/>
            </a:pPr>
            <a:r>
              <a:rPr lang="cs-CZ" altLang="cs-CZ" sz="2000" dirty="0">
                <a:solidFill>
                  <a:srgbClr val="FF0000"/>
                </a:solidFill>
              </a:rPr>
              <a:t>Mob.: +420 724 395 810</a:t>
            </a:r>
          </a:p>
          <a:p>
            <a:pPr>
              <a:spcBef>
                <a:spcPct val="0"/>
              </a:spcBef>
              <a:spcAft>
                <a:spcPct val="0"/>
              </a:spcAft>
              <a:buNone/>
            </a:pPr>
            <a:endParaRPr lang="cs-CZ" altLang="cs-CZ" sz="2000" dirty="0">
              <a:solidFill>
                <a:srgbClr val="FF0000"/>
              </a:solidFill>
            </a:endParaRPr>
          </a:p>
          <a:p>
            <a:pPr>
              <a:spcBef>
                <a:spcPct val="0"/>
              </a:spcBef>
              <a:spcAft>
                <a:spcPct val="0"/>
              </a:spcAft>
              <a:buNone/>
            </a:pPr>
            <a:r>
              <a:rPr lang="cs-CZ" altLang="cs-CZ" sz="2000" dirty="0">
                <a:solidFill>
                  <a:srgbClr val="FF0000"/>
                </a:solidFill>
              </a:rPr>
              <a:t>E-mail: obrazek@vll.cz</a:t>
            </a:r>
          </a:p>
          <a:p>
            <a:pPr>
              <a:spcBef>
                <a:spcPct val="0"/>
              </a:spcBef>
              <a:spcAft>
                <a:spcPct val="0"/>
              </a:spcAft>
              <a:buNone/>
            </a:pPr>
            <a:r>
              <a:rPr lang="cs-CZ" altLang="cs-CZ" sz="2000" dirty="0">
                <a:solidFill>
                  <a:srgbClr val="FF0000"/>
                </a:solidFill>
              </a:rPr>
              <a:t>www.vll.cz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439318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spekt">
  <a:themeElements>
    <a:clrScheme name="Vlastní 3">
      <a:dk1>
        <a:sysClr val="windowText" lastClr="000000"/>
      </a:dk1>
      <a:lt1>
        <a:sysClr val="window" lastClr="FFFFFF"/>
      </a:lt1>
      <a:dk2>
        <a:srgbClr val="4E5B6F"/>
      </a:dk2>
      <a:lt2>
        <a:srgbClr val="A7D6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Aspekt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spek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2378</TotalTime>
  <Words>452</Words>
  <Application>Microsoft Office PowerPoint</Application>
  <PresentationFormat>Předvádění na obrazovce (4:3)</PresentationFormat>
  <Paragraphs>103</Paragraphs>
  <Slides>8</Slides>
  <Notes>8</Notes>
  <HiddenSlides>0</HiddenSlides>
  <MMClips>0</MMClips>
  <ScaleCrop>false</ScaleCrop>
  <HeadingPairs>
    <vt:vector size="6" baseType="variant">
      <vt:variant>
        <vt:lpstr>Použitá písma</vt:lpstr>
      </vt:variant>
      <vt:variant>
        <vt:i4>6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8</vt:i4>
      </vt:variant>
    </vt:vector>
  </HeadingPairs>
  <TitlesOfParts>
    <vt:vector size="15" baseType="lpstr">
      <vt:lpstr>Arial</vt:lpstr>
      <vt:lpstr>Arial Black</vt:lpstr>
      <vt:lpstr>Calibri</vt:lpstr>
      <vt:lpstr>Verdana</vt:lpstr>
      <vt:lpstr>Wingdings</vt:lpstr>
      <vt:lpstr>Wingdings 2</vt:lpstr>
      <vt:lpstr>Aspekt</vt:lpstr>
      <vt:lpstr>ÚSPORNÁ DOMÁCNOST</vt:lpstr>
      <vt:lpstr> PROFIL VÝSTAVY ÚSPORNÁ DOMÁCNOST </vt:lpstr>
      <vt:lpstr> PROFIL VÝSTAVY DOMOV A TEPLO </vt:lpstr>
      <vt:lpstr>NOVINKY A ZAJÍMAVOSTI  VÝSTAVY</vt:lpstr>
      <vt:lpstr>PROPAGACE VÝSTAVY</vt:lpstr>
      <vt:lpstr> MOŽNOSTI výstavní plochy </vt:lpstr>
      <vt:lpstr>VÝSTAVIŠTĚ   LYSÁ  NAD  LABEM </vt:lpstr>
      <vt:lpstr>KONTAKT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jhsjkhfkhjkf</dc:title>
  <dc:creator>PC2013</dc:creator>
  <cp:lastModifiedBy>VLL05</cp:lastModifiedBy>
  <cp:revision>75</cp:revision>
  <cp:lastPrinted>2017-10-31T13:32:52Z</cp:lastPrinted>
  <dcterms:created xsi:type="dcterms:W3CDTF">2013-11-20T11:55:31Z</dcterms:created>
  <dcterms:modified xsi:type="dcterms:W3CDTF">2022-07-18T19:41:41Z</dcterms:modified>
</cp:coreProperties>
</file>